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notesMasterIdLst>
    <p:notesMasterId r:id="rId10"/>
  </p:notes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>
        <p:scale>
          <a:sx n="150" d="100"/>
          <a:sy n="150" d="100"/>
        </p:scale>
        <p:origin x="324" y="2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glav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Označba mesta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AD3E2-B7C8-4BE6-BED3-3E49D90E831C}" type="datetimeFigureOut">
              <a:rPr lang="sl-SI" smtClean="0"/>
              <a:t>22. 05. 2025</a:t>
            </a:fld>
            <a:endParaRPr lang="sl-SI"/>
          </a:p>
        </p:txBody>
      </p:sp>
      <p:sp>
        <p:nvSpPr>
          <p:cNvPr id="4" name="Označba mesta stranske slik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Označba mesta opomb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6" name="Označba mesta no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Označba mesta številke diapoz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B941B-FB13-4EEF-916F-EEF2AA745B11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88492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BB941B-FB13-4EEF-916F-EEF2AA745B11}" type="slidenum">
              <a:rPr lang="sl-SI" smtClean="0"/>
              <a:t>1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380304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5/22/2025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385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5/22/2025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33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5/22/2025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858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5/22/2025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192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5/22/2025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150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5/22/2025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7855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5/22/2025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828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5/22/2025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467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5/22/2025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94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5/22/2025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52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5/22/2025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889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5/22/2025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67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1" r:id="rId6"/>
    <p:sldLayoutId id="2147483737" r:id="rId7"/>
    <p:sldLayoutId id="2147483738" r:id="rId8"/>
    <p:sldLayoutId id="2147483739" r:id="rId9"/>
    <p:sldLayoutId id="2147483740" r:id="rId10"/>
    <p:sldLayoutId id="21474837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3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Slika 7" descr="Slika, ki vsebuje besede sesalec, trava, na prostem, lisica&#10;&#10;Vsebina, ustvarjena z umetno inteligenco, morda ni pravilna.">
            <a:extLst>
              <a:ext uri="{FF2B5EF4-FFF2-40B4-BE49-F238E27FC236}">
                <a16:creationId xmlns:a16="http://schemas.microsoft.com/office/drawing/2014/main" id="{F15BD6ED-09C7-E2C6-F9EA-7763C465BE8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759" b="-1"/>
          <a:stretch>
            <a:fillRect/>
          </a:stretch>
        </p:blipFill>
        <p:spPr>
          <a:xfrm>
            <a:off x="3331593" y="10"/>
            <a:ext cx="8860407" cy="6857990"/>
          </a:xfrm>
          <a:custGeom>
            <a:avLst/>
            <a:gdLst/>
            <a:ahLst/>
            <a:cxnLst/>
            <a:rect l="l" t="t" r="r" b="b"/>
            <a:pathLst>
              <a:path w="8860407" h="6858000">
                <a:moveTo>
                  <a:pt x="0" y="0"/>
                </a:moveTo>
                <a:lnTo>
                  <a:pt x="8860407" y="0"/>
                </a:lnTo>
                <a:lnTo>
                  <a:pt x="8860407" y="6858000"/>
                </a:lnTo>
                <a:lnTo>
                  <a:pt x="661049" y="6858000"/>
                </a:lnTo>
                <a:lnTo>
                  <a:pt x="832672" y="6662026"/>
                </a:lnTo>
                <a:cubicBezTo>
                  <a:pt x="1465328" y="5866432"/>
                  <a:pt x="1845374" y="4846462"/>
                  <a:pt x="1845374" y="3734370"/>
                </a:cubicBezTo>
                <a:cubicBezTo>
                  <a:pt x="1845374" y="2244963"/>
                  <a:pt x="1163691" y="920792"/>
                  <a:pt x="106458" y="79568"/>
                </a:cubicBezTo>
                <a:close/>
              </a:path>
            </a:pathLst>
          </a:cu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C16F9659-ED39-CE0F-1490-34AC8768AD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260" y="693289"/>
            <a:ext cx="5026120" cy="3342290"/>
          </a:xfrm>
        </p:spPr>
        <p:txBody>
          <a:bodyPr anchor="b">
            <a:normAutofit/>
          </a:bodyPr>
          <a:lstStyle/>
          <a:p>
            <a:r>
              <a:rPr lang="sl-SI" sz="2800" dirty="0"/>
              <a:t>PAMETNA SPLETNA REŠITEV NA PODROČJU LOVSTVA ZA SPREMLJANJE DIVJADI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E317B68D-F503-A3D6-A654-5EA3F37C4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0261" y="5224970"/>
            <a:ext cx="3764663" cy="1126364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sl-SI" sz="2000" b="1" dirty="0"/>
              <a:t>Avtorji: </a:t>
            </a:r>
            <a:r>
              <a:rPr lang="sl-SI" sz="1800" i="1" dirty="0"/>
              <a:t>Mia Grbec, Jan Mikuš, Žiga Kovač</a:t>
            </a:r>
          </a:p>
          <a:p>
            <a:pPr>
              <a:lnSpc>
                <a:spcPct val="90000"/>
              </a:lnSpc>
            </a:pPr>
            <a:r>
              <a:rPr lang="sl-SI" sz="2000" b="1" dirty="0"/>
              <a:t>Mentor: </a:t>
            </a:r>
            <a:r>
              <a:rPr lang="sl-SI" sz="1800" i="1" dirty="0"/>
              <a:t>Rok Rupnik</a:t>
            </a:r>
            <a:endParaRPr lang="sl-SI" sz="2000" i="1" dirty="0"/>
          </a:p>
        </p:txBody>
      </p:sp>
      <p:sp>
        <p:nvSpPr>
          <p:cNvPr id="48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3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oljeZBesedilom 7">
            <a:extLst>
              <a:ext uri="{FF2B5EF4-FFF2-40B4-BE49-F238E27FC236}">
                <a16:creationId xmlns:a16="http://schemas.microsoft.com/office/drawing/2014/main" id="{2FD55989-328E-F12E-04FD-49E39ED4BA56}"/>
              </a:ext>
            </a:extLst>
          </p:cNvPr>
          <p:cNvSpPr txBox="1"/>
          <p:nvPr/>
        </p:nvSpPr>
        <p:spPr>
          <a:xfrm>
            <a:off x="758952" y="758951"/>
            <a:ext cx="4782039" cy="19667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KLJUČNI IZZIVI IN REŠITEV 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EF97C72-3F89-4F0A-9629-01818B389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8503" y="2954301"/>
            <a:ext cx="47548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oljeZBesedilom 3">
            <a:extLst>
              <a:ext uri="{FF2B5EF4-FFF2-40B4-BE49-F238E27FC236}">
                <a16:creationId xmlns:a16="http://schemas.microsoft.com/office/drawing/2014/main" id="{143C2194-1C3C-4D32-424A-BEAAA377370A}"/>
              </a:ext>
            </a:extLst>
          </p:cNvPr>
          <p:cNvSpPr txBox="1"/>
          <p:nvPr/>
        </p:nvSpPr>
        <p:spPr>
          <a:xfrm>
            <a:off x="116379" y="3429000"/>
            <a:ext cx="6447559" cy="3296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8288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r>
              <a:rPr lang="en-US" sz="1500" b="1" dirty="0">
                <a:solidFill>
                  <a:schemeClr val="accent3">
                    <a:lumMod val="75000"/>
                  </a:schemeClr>
                </a:solidFill>
              </a:rPr>
              <a:t>Projekt se </a:t>
            </a:r>
            <a:r>
              <a:rPr lang="en-US" sz="1500" b="1" dirty="0" err="1">
                <a:solidFill>
                  <a:schemeClr val="accent3">
                    <a:lumMod val="75000"/>
                  </a:schemeClr>
                </a:solidFill>
              </a:rPr>
              <a:t>osredotoča</a:t>
            </a:r>
            <a:r>
              <a:rPr lang="en-US" sz="15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1500" b="1" dirty="0" err="1">
                <a:solidFill>
                  <a:schemeClr val="accent3">
                    <a:lumMod val="75000"/>
                  </a:schemeClr>
                </a:solidFill>
              </a:rPr>
              <a:t>na</a:t>
            </a:r>
            <a:r>
              <a:rPr lang="en-US" sz="15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sl-SI" sz="1500" b="1" dirty="0">
                <a:solidFill>
                  <a:schemeClr val="accent3">
                    <a:lumMod val="75000"/>
                  </a:schemeClr>
                </a:solidFill>
              </a:rPr>
              <a:t>aktualne</a:t>
            </a:r>
            <a:r>
              <a:rPr lang="en-US" sz="1500" b="1" dirty="0">
                <a:solidFill>
                  <a:schemeClr val="accent3">
                    <a:lumMod val="75000"/>
                  </a:schemeClr>
                </a:solidFill>
              </a:rPr>
              <a:t> problem</a:t>
            </a:r>
            <a:r>
              <a:rPr lang="sl-SI" sz="1500" b="1" dirty="0">
                <a:solidFill>
                  <a:schemeClr val="accent3">
                    <a:lumMod val="75000"/>
                  </a:schemeClr>
                </a:solidFill>
              </a:rPr>
              <a:t>e:</a:t>
            </a:r>
            <a:endParaRPr lang="en-US" sz="1500" b="1" dirty="0">
              <a:solidFill>
                <a:schemeClr val="accent3">
                  <a:lumMod val="75000"/>
                </a:schemeClr>
              </a:solidFill>
            </a:endParaRPr>
          </a:p>
          <a:p>
            <a:pPr marL="285750" indent="-28575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sl-SI" sz="15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</a:t>
            </a:r>
            <a:r>
              <a:rPr lang="en-US" sz="1500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metje</a:t>
            </a:r>
            <a:r>
              <a:rPr lang="en-US" sz="15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škoda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ki jo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povzroča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divjad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</a:p>
          <a:p>
            <a:pPr marL="285750" indent="-28575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sl-SI" sz="15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</a:t>
            </a:r>
            <a:r>
              <a:rPr lang="en-US" sz="1500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ovci</a:t>
            </a:r>
            <a:r>
              <a:rPr lang="en-US" sz="15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</a:t>
            </a:r>
            <a:r>
              <a:rPr lang="en-US" sz="1500" i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naravovarstveniki</a:t>
            </a:r>
            <a:r>
              <a:rPr lang="en-US" sz="15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pomanjkanje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zanesljivih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podatkov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gibanju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živali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 marL="18288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endParaRPr lang="sl-SI" sz="15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8288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r>
              <a:rPr lang="en-US" sz="1500" b="1" dirty="0" err="1">
                <a:solidFill>
                  <a:schemeClr val="accent3">
                    <a:lumMod val="75000"/>
                  </a:schemeClr>
                </a:solidFill>
              </a:rPr>
              <a:t>Rešitev</a:t>
            </a:r>
            <a:r>
              <a:rPr lang="en-US" sz="1500" b="1" dirty="0">
                <a:solidFill>
                  <a:schemeClr val="accent3">
                    <a:lumMod val="75000"/>
                  </a:schemeClr>
                </a:solidFill>
              </a:rPr>
              <a:t> se </a:t>
            </a:r>
            <a:r>
              <a:rPr lang="en-US" sz="1500" b="1" dirty="0" err="1">
                <a:solidFill>
                  <a:schemeClr val="accent3">
                    <a:lumMod val="75000"/>
                  </a:schemeClr>
                </a:solidFill>
              </a:rPr>
              <a:t>skriva</a:t>
            </a:r>
            <a:r>
              <a:rPr lang="en-US" sz="1500" b="1" dirty="0">
                <a:solidFill>
                  <a:schemeClr val="accent3">
                    <a:lumMod val="75000"/>
                  </a:schemeClr>
                </a:solidFill>
              </a:rPr>
              <a:t> v </a:t>
            </a:r>
            <a:r>
              <a:rPr lang="en-US" sz="1500" b="1" dirty="0" err="1">
                <a:solidFill>
                  <a:schemeClr val="accent3">
                    <a:lumMod val="75000"/>
                  </a:schemeClr>
                </a:solidFill>
              </a:rPr>
              <a:t>razvoju</a:t>
            </a:r>
            <a:r>
              <a:rPr lang="en-US" sz="15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1500" b="1" dirty="0" err="1">
                <a:solidFill>
                  <a:schemeClr val="accent3">
                    <a:lumMod val="75000"/>
                  </a:schemeClr>
                </a:solidFill>
              </a:rPr>
              <a:t>digitalne</a:t>
            </a:r>
            <a:r>
              <a:rPr lang="en-US" sz="15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1500" b="1" dirty="0" err="1">
                <a:solidFill>
                  <a:schemeClr val="accent3">
                    <a:lumMod val="75000"/>
                  </a:schemeClr>
                </a:solidFill>
              </a:rPr>
              <a:t>platforme</a:t>
            </a:r>
            <a:r>
              <a:rPr lang="en-US" sz="1500" b="1" dirty="0">
                <a:solidFill>
                  <a:schemeClr val="accent3">
                    <a:lumMod val="75000"/>
                  </a:schemeClr>
                </a:solidFill>
              </a:rPr>
              <a:t>, ki </a:t>
            </a:r>
            <a:r>
              <a:rPr lang="en-US" sz="1500" b="1" dirty="0" err="1">
                <a:solidFill>
                  <a:schemeClr val="accent3">
                    <a:lumMod val="75000"/>
                  </a:schemeClr>
                </a:solidFill>
              </a:rPr>
              <a:t>omogoča</a:t>
            </a:r>
            <a:r>
              <a:rPr lang="en-US" sz="1500" b="1" dirty="0">
                <a:solidFill>
                  <a:schemeClr val="accent3">
                    <a:lumMod val="75000"/>
                  </a:schemeClr>
                </a:solidFill>
              </a:rPr>
              <a:t>:</a:t>
            </a:r>
          </a:p>
          <a:p>
            <a:pPr marL="182880" indent="-28575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sl-SI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protno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beleženje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opažanj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divjadi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</a:p>
          <a:p>
            <a:pPr marL="182880" indent="-28575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sl-SI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eljenje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podatkov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med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kmeti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lovci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naravovarstveniki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</a:p>
          <a:p>
            <a:pPr marL="182880" indent="-28575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sl-SI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ačrtovanje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ukrepov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podlagi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zbranih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podatkov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 marL="182880" indent="-28575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82880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Slika 6" descr="Slika, ki vsebuje besede sesalec, jelen, na prostem, prostoživeče živali&#10;&#10;Vsebina, ustvarjena z umetno inteligenco, morda ni pravilna.">
            <a:extLst>
              <a:ext uri="{FF2B5EF4-FFF2-40B4-BE49-F238E27FC236}">
                <a16:creationId xmlns:a16="http://schemas.microsoft.com/office/drawing/2014/main" id="{4D44B3BB-C0EE-DFE9-197D-21AE0F95B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0" r="33130"/>
          <a:stretch>
            <a:fillRect/>
          </a:stretch>
        </p:blipFill>
        <p:spPr>
          <a:xfrm>
            <a:off x="6096000" y="10"/>
            <a:ext cx="6095998" cy="6857990"/>
          </a:xfrm>
          <a:prstGeom prst="rect">
            <a:avLst/>
          </a:prstGeom>
        </p:spPr>
      </p:pic>
      <p:sp>
        <p:nvSpPr>
          <p:cNvPr id="17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44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562CC15B-2637-F070-BDF6-DBDF392A9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sl-SI" sz="5000" b="0" u="none" strike="noStrike" dirty="0">
                <a:effectLst/>
                <a:latin typeface="Sitka Banner" panose="02000505000000020004" pitchFamily="2" charset="0"/>
              </a:rPr>
              <a:t>CILJI PROJEKTA</a:t>
            </a:r>
            <a:endParaRPr lang="sl-SI" sz="5000" dirty="0">
              <a:latin typeface="Sitka Banner" panose="02000505000000020004" pitchFamily="2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EE1D049-8E85-0869-4A90-5818AB1CD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235943"/>
            <a:ext cx="5909304" cy="2861349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sl-SI" sz="1400" b="1" dirty="0">
                <a:solidFill>
                  <a:schemeClr val="accent3">
                    <a:lumMod val="75000"/>
                  </a:schemeClr>
                </a:solidFill>
              </a:rPr>
              <a:t>Razvoj aplikacije z naslednjimi funkcionalnostmi:</a:t>
            </a:r>
          </a:p>
          <a:p>
            <a:pPr>
              <a:lnSpc>
                <a:spcPct val="100000"/>
              </a:lnSpc>
            </a:pPr>
            <a:r>
              <a:rPr lang="sl-SI" sz="1400" dirty="0"/>
              <a:t>poročanje opažene divjadi v realnem času,</a:t>
            </a:r>
          </a:p>
          <a:p>
            <a:pPr>
              <a:lnSpc>
                <a:spcPct val="100000"/>
              </a:lnSpc>
            </a:pPr>
            <a:r>
              <a:rPr lang="sl-SI" sz="1400" dirty="0"/>
              <a:t>objava lokacije opažene divjadi s pomočjo </a:t>
            </a:r>
            <a:r>
              <a:rPr lang="sl-SI" sz="1400" dirty="0" err="1"/>
              <a:t>geolokacije</a:t>
            </a:r>
            <a:r>
              <a:rPr lang="sl-SI" sz="1400" dirty="0"/>
              <a:t>,</a:t>
            </a:r>
          </a:p>
          <a:p>
            <a:pPr>
              <a:lnSpc>
                <a:spcPct val="100000"/>
              </a:lnSpc>
            </a:pPr>
            <a:r>
              <a:rPr lang="sl-SI" sz="1400" dirty="0"/>
              <a:t>interaktivni zemljevid z vsemi aktivnimi prijavami na določenem območju,</a:t>
            </a:r>
          </a:p>
          <a:p>
            <a:pPr>
              <a:lnSpc>
                <a:spcPct val="100000"/>
              </a:lnSpc>
            </a:pPr>
            <a:r>
              <a:rPr lang="sl-SI" sz="1400" dirty="0"/>
              <a:t>sistem za samodejno obveščanje kmetov, ko se divjad približa njihovim površinam,</a:t>
            </a:r>
          </a:p>
          <a:p>
            <a:pPr>
              <a:lnSpc>
                <a:spcPct val="100000"/>
              </a:lnSpc>
            </a:pPr>
            <a:r>
              <a:rPr lang="sl-SI" sz="1400" dirty="0"/>
              <a:t>napovedovanje lokacije divjadi na podlagi jakosti in časovne bližine objav, …</a:t>
            </a:r>
          </a:p>
          <a:p>
            <a:pPr>
              <a:lnSpc>
                <a:spcPct val="100000"/>
              </a:lnSpc>
            </a:pPr>
            <a:endParaRPr lang="sl-SI" sz="1400" dirty="0"/>
          </a:p>
          <a:p>
            <a:pPr marL="0" indent="0">
              <a:lnSpc>
                <a:spcPct val="100000"/>
              </a:lnSpc>
              <a:buNone/>
            </a:pPr>
            <a:r>
              <a:rPr lang="sl-SI" sz="1400" b="1" dirty="0">
                <a:solidFill>
                  <a:schemeClr val="accent3">
                    <a:lumMod val="75000"/>
                  </a:schemeClr>
                </a:solidFill>
              </a:rPr>
              <a:t>Projekt</a:t>
            </a:r>
            <a:r>
              <a:rPr lang="sl-SI" sz="1400" dirty="0"/>
              <a:t> ne bi reševal le ekonomske in ekološke učinkovitosti, ampak bi hkrati blagodejno vplival tudi na ozaveščenost javnosti o poslanstvu lovcev.</a:t>
            </a:r>
          </a:p>
        </p:txBody>
      </p:sp>
      <p:pic>
        <p:nvPicPr>
          <p:cNvPr id="5" name="Slika 4" descr="Slika, ki vsebuje besede vodna ptica, ptica, raca, na prostem&#10;&#10;Vsebina, ustvarjena z umetno inteligenco, morda ni pravilna.">
            <a:extLst>
              <a:ext uri="{FF2B5EF4-FFF2-40B4-BE49-F238E27FC236}">
                <a16:creationId xmlns:a16="http://schemas.microsoft.com/office/drawing/2014/main" id="{39F75893-FC26-E1E5-1ADB-8D2681882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08" r="25832" b="-1"/>
          <a:stretch>
            <a:fillRect/>
          </a:stretch>
        </p:blipFill>
        <p:spPr>
          <a:xfrm>
            <a:off x="6976934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</p:spPr>
      </p:pic>
      <p:sp>
        <p:nvSpPr>
          <p:cNvPr id="23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47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6FDFFF59-8E89-D588-BF3B-C5B35B4F0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504" y="758951"/>
            <a:ext cx="5213410" cy="1966747"/>
          </a:xfrm>
        </p:spPr>
        <p:txBody>
          <a:bodyPr anchor="ctr">
            <a:normAutofit/>
          </a:bodyPr>
          <a:lstStyle/>
          <a:p>
            <a:r>
              <a:rPr lang="sl-SI" sz="5000" cap="all" dirty="0"/>
              <a:t>Vpliv na skupnost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F97C72-3F89-4F0A-9629-01818B389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8503" y="2954301"/>
            <a:ext cx="47548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D1E995B3-0EAE-CD4C-199D-DFC445932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5" y="3161684"/>
            <a:ext cx="4993581" cy="3347181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sl-SI" sz="2400" b="1" dirty="0">
                <a:solidFill>
                  <a:schemeClr val="accent3">
                    <a:lumMod val="75000"/>
                  </a:schemeClr>
                </a:solidFill>
              </a:rPr>
              <a:t>Približevanje narave širši javnosti</a:t>
            </a:r>
          </a:p>
          <a:p>
            <a:pPr>
              <a:lnSpc>
                <a:spcPct val="100000"/>
              </a:lnSpc>
            </a:pPr>
            <a:r>
              <a:rPr lang="sl-SI" sz="2400" dirty="0"/>
              <a:t>Aplikacija ponuja vpogled v gibanje divjadi tudi laikom. Narava postane bolj razumljiva in dostopna.</a:t>
            </a:r>
          </a:p>
          <a:p>
            <a:pPr>
              <a:lnSpc>
                <a:spcPct val="100000"/>
              </a:lnSpc>
            </a:pPr>
            <a:r>
              <a:rPr lang="sl-SI" sz="2400" dirty="0"/>
              <a:t>Ljudje začnejo prepoznavati pomen sledenja živalim za varovanje ekosistema.</a:t>
            </a:r>
          </a:p>
          <a:p>
            <a:pPr marL="0" indent="0">
              <a:lnSpc>
                <a:spcPct val="100000"/>
              </a:lnSpc>
              <a:buNone/>
            </a:pPr>
            <a:endParaRPr lang="sl-SI" sz="2400" b="1" dirty="0"/>
          </a:p>
          <a:p>
            <a:pPr marL="0" indent="0">
              <a:lnSpc>
                <a:spcPct val="100000"/>
              </a:lnSpc>
              <a:buNone/>
            </a:pPr>
            <a:r>
              <a:rPr lang="sl-SI" sz="2400" b="1" dirty="0">
                <a:solidFill>
                  <a:schemeClr val="accent3">
                    <a:lumMod val="75000"/>
                  </a:schemeClr>
                </a:solidFill>
              </a:rPr>
              <a:t>Nova vloga lovca v očeh skupnosti</a:t>
            </a:r>
          </a:p>
          <a:p>
            <a:pPr>
              <a:lnSpc>
                <a:spcPct val="100000"/>
              </a:lnSpc>
            </a:pPr>
            <a:r>
              <a:rPr lang="sl-SI" sz="2400" dirty="0"/>
              <a:t>Lovec ni več dojet kot nekdo, ki strelja, temveč kot opazovalec, varuh in analitik naravnega prostora.</a:t>
            </a:r>
          </a:p>
          <a:p>
            <a:pPr>
              <a:lnSpc>
                <a:spcPct val="100000"/>
              </a:lnSpc>
            </a:pPr>
            <a:r>
              <a:rPr lang="sl-SI" sz="2400" dirty="0"/>
              <a:t>Podatki iz sistema pokažejo, da so lovci pogosto prvi, ki zaznajo spremembe v naravi (bolezni, selitve, vpliv človeka).</a:t>
            </a:r>
          </a:p>
          <a:p>
            <a:pPr marL="0" indent="0">
              <a:lnSpc>
                <a:spcPct val="100000"/>
              </a:lnSpc>
              <a:buNone/>
            </a:pPr>
            <a:endParaRPr lang="sl-SI" sz="1100" dirty="0"/>
          </a:p>
          <a:p>
            <a:pPr marL="0" indent="0">
              <a:lnSpc>
                <a:spcPct val="100000"/>
              </a:lnSpc>
              <a:buNone/>
            </a:pPr>
            <a:endParaRPr lang="sl-SI" sz="1100" dirty="0"/>
          </a:p>
        </p:txBody>
      </p:sp>
      <p:pic>
        <p:nvPicPr>
          <p:cNvPr id="7" name="Slika 6" descr="Slika, ki vsebuje besede na prostem, gozden, rastlina, gozd&#10;&#10;Vsebina, ustvarjena z umetno inteligenco, morda ni pravilna.">
            <a:extLst>
              <a:ext uri="{FF2B5EF4-FFF2-40B4-BE49-F238E27FC236}">
                <a16:creationId xmlns:a16="http://schemas.microsoft.com/office/drawing/2014/main" id="{F72C7B29-634F-7FBB-4E01-785E8C6E6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2" r="32748"/>
          <a:stretch>
            <a:fillRect/>
          </a:stretch>
        </p:blipFill>
        <p:spPr>
          <a:xfrm>
            <a:off x="6096000" y="10"/>
            <a:ext cx="6095998" cy="6857990"/>
          </a:xfrm>
          <a:prstGeom prst="rect">
            <a:avLst/>
          </a:prstGeom>
        </p:spPr>
      </p:pic>
      <p:sp>
        <p:nvSpPr>
          <p:cNvPr id="1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110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A56A0124-5FA6-587D-7EE1-50F4233E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335" y="758952"/>
            <a:ext cx="6281663" cy="1952716"/>
          </a:xfrm>
        </p:spPr>
        <p:txBody>
          <a:bodyPr anchor="ctr">
            <a:normAutofit/>
          </a:bodyPr>
          <a:lstStyle/>
          <a:p>
            <a:r>
              <a:rPr lang="sl-SI" sz="5000" dirty="0"/>
              <a:t>UPORABLJENE TEHNOLOGIJE</a:t>
            </a:r>
          </a:p>
        </p:txBody>
      </p:sp>
      <p:pic>
        <p:nvPicPr>
          <p:cNvPr id="5" name="Slika 4" descr="Slika, ki vsebuje besede besedilo, zaprt prostor, pisarniški material, računalniški monitor&#10;&#10;Vsebina, ustvarjena z umetno inteligenco, morda ni pravilna.">
            <a:extLst>
              <a:ext uri="{FF2B5EF4-FFF2-40B4-BE49-F238E27FC236}">
                <a16:creationId xmlns:a16="http://schemas.microsoft.com/office/drawing/2014/main" id="{CF4E5083-F650-7662-2142-DBCF57C00F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4" r="24013" b="-1"/>
          <a:stretch>
            <a:fillRect/>
          </a:stretch>
        </p:blipFill>
        <p:spPr>
          <a:xfrm>
            <a:off x="20" y="10"/>
            <a:ext cx="4595888" cy="685799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96FA98-52E5-4AA7-98B9-BE6200CF0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181601" y="2933080"/>
            <a:ext cx="6248397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B596917C-FA81-1400-7F50-E441EF5C1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8208" y="3161680"/>
            <a:ext cx="6281663" cy="262040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sl-SI" b="1" dirty="0">
                <a:solidFill>
                  <a:schemeClr val="accent3">
                    <a:lumMod val="75000"/>
                  </a:schemeClr>
                </a:solidFill>
              </a:rPr>
              <a:t>Spletna aplikacija je zgrajena s pomočjo:</a:t>
            </a:r>
          </a:p>
          <a:p>
            <a:pPr>
              <a:lnSpc>
                <a:spcPct val="100000"/>
              </a:lnSpc>
            </a:pPr>
            <a:r>
              <a:rPr lang="sl-SI" dirty="0" err="1"/>
              <a:t>Laravela</a:t>
            </a:r>
            <a:r>
              <a:rPr lang="sl-SI" dirty="0"/>
              <a:t> (</a:t>
            </a:r>
            <a:r>
              <a:rPr lang="sl-SI" dirty="0" err="1"/>
              <a:t>backend</a:t>
            </a:r>
            <a:r>
              <a:rPr lang="sl-SI" dirty="0"/>
              <a:t>),</a:t>
            </a:r>
          </a:p>
          <a:p>
            <a:pPr>
              <a:lnSpc>
                <a:spcPct val="100000"/>
              </a:lnSpc>
            </a:pPr>
            <a:r>
              <a:rPr lang="sl-SI" dirty="0" err="1"/>
              <a:t>Angularja</a:t>
            </a:r>
            <a:r>
              <a:rPr lang="sl-SI" dirty="0"/>
              <a:t> (</a:t>
            </a:r>
            <a:r>
              <a:rPr lang="sl-SI" dirty="0" err="1"/>
              <a:t>frontend</a:t>
            </a:r>
            <a:r>
              <a:rPr lang="sl-SI" dirty="0"/>
              <a:t>),</a:t>
            </a:r>
          </a:p>
          <a:p>
            <a:pPr>
              <a:lnSpc>
                <a:spcPct val="100000"/>
              </a:lnSpc>
            </a:pPr>
            <a:r>
              <a:rPr lang="sl-SI" dirty="0" err="1"/>
              <a:t>MySQL</a:t>
            </a:r>
            <a:r>
              <a:rPr lang="sl-SI" dirty="0"/>
              <a:t> podatkovne baze,</a:t>
            </a:r>
          </a:p>
          <a:p>
            <a:pPr>
              <a:lnSpc>
                <a:spcPct val="100000"/>
              </a:lnSpc>
            </a:pPr>
            <a:r>
              <a:rPr lang="sl-SI" dirty="0"/>
              <a:t>leaflet.js knjižnice za interaktivne zemljevide in,</a:t>
            </a:r>
          </a:p>
          <a:p>
            <a:pPr>
              <a:lnSpc>
                <a:spcPct val="100000"/>
              </a:lnSpc>
            </a:pPr>
            <a:r>
              <a:rPr lang="sl-SI" dirty="0" err="1"/>
              <a:t>javaScripta</a:t>
            </a:r>
            <a:r>
              <a:rPr lang="sl-SI" dirty="0"/>
              <a:t> za izračune, prikaz ter interaktivnost.</a:t>
            </a:r>
          </a:p>
          <a:p>
            <a:pPr>
              <a:lnSpc>
                <a:spcPct val="100000"/>
              </a:lnSpc>
            </a:pPr>
            <a:endParaRPr lang="sl-SI" dirty="0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97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Slika 6" descr="Slika, ki vsebuje besede na prostem, sesalec, kopenska žival, rastlina&#10;&#10;Vsebina, ustvarjena z umetno inteligenco, morda ni pravilna.">
            <a:extLst>
              <a:ext uri="{FF2B5EF4-FFF2-40B4-BE49-F238E27FC236}">
                <a16:creationId xmlns:a16="http://schemas.microsoft.com/office/drawing/2014/main" id="{575346E1-E348-3D60-CC84-5F9343FE98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3" r="25860" b="1"/>
          <a:stretch>
            <a:fillRect/>
          </a:stretch>
        </p:blipFill>
        <p:spPr>
          <a:xfrm>
            <a:off x="2878514" y="10"/>
            <a:ext cx="9313486" cy="6857990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34223880-5A77-AA22-65CE-8FB83D44C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532" y="1063256"/>
            <a:ext cx="5312254" cy="1761060"/>
          </a:xfrm>
        </p:spPr>
        <p:txBody>
          <a:bodyPr>
            <a:normAutofit/>
          </a:bodyPr>
          <a:lstStyle/>
          <a:p>
            <a:r>
              <a:rPr lang="sl-SI" sz="5000" dirty="0"/>
              <a:t>INTERAKTIVNOST REŠITVE</a:t>
            </a:r>
          </a:p>
        </p:txBody>
      </p:sp>
      <p:pic>
        <p:nvPicPr>
          <p:cNvPr id="5" name="Slika 4" descr="Slika, ki vsebuje besede zemljevid, besedilo, atlas&#10;&#10;Vsebina, ustvarjena z umetno inteligenco, morda ni pravilna.">
            <a:extLst>
              <a:ext uri="{FF2B5EF4-FFF2-40B4-BE49-F238E27FC236}">
                <a16:creationId xmlns:a16="http://schemas.microsoft.com/office/drawing/2014/main" id="{0E0C1240-12D1-6C5F-7F95-52F1D7D32E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63" r="12562"/>
          <a:stretch>
            <a:fillRect/>
          </a:stretch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1FC086D-39EC-448D-97E7-FF23235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006804" y="3080982"/>
            <a:ext cx="512064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35C8C19F-A75D-6D39-0623-5CC1B19D3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1426" y="3309587"/>
            <a:ext cx="6560820" cy="248515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sl-SI" sz="1500" b="1" dirty="0">
                <a:solidFill>
                  <a:schemeClr val="accent3">
                    <a:lumMod val="75000"/>
                  </a:schemeClr>
                </a:solidFill>
              </a:rPr>
              <a:t>Interaktivni zemljevid: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sl-SI" sz="1500" dirty="0"/>
              <a:t>Uporabnik izbira dogodke, si ogleda podrobnosti in filtrira prikaz glede na vrsto divjadi, časovno obdobje ali območje.</a:t>
            </a:r>
          </a:p>
          <a:p>
            <a:pPr marL="0" indent="0">
              <a:lnSpc>
                <a:spcPct val="100000"/>
              </a:lnSpc>
              <a:buNone/>
            </a:pPr>
            <a:endParaRPr lang="sl-SI" sz="1500" dirty="0"/>
          </a:p>
          <a:p>
            <a:pPr marL="0" indent="0">
              <a:lnSpc>
                <a:spcPct val="100000"/>
              </a:lnSpc>
              <a:buNone/>
            </a:pPr>
            <a:r>
              <a:rPr lang="sl-SI" sz="1500" b="1" dirty="0">
                <a:solidFill>
                  <a:schemeClr val="accent3">
                    <a:lumMod val="75000"/>
                  </a:schemeClr>
                </a:solidFill>
              </a:rPr>
              <a:t>Hiter vnos opazovanj: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sl-SI" sz="1500" dirty="0"/>
              <a:t>Intuitiven obrazec za oddajo opazovanj z možnostjo dodajanja fotografij in samodejnim zajemom GPS lokacije.</a:t>
            </a:r>
          </a:p>
          <a:p>
            <a:pPr marL="0" indent="0">
              <a:lnSpc>
                <a:spcPct val="100000"/>
              </a:lnSpc>
              <a:buNone/>
            </a:pPr>
            <a:endParaRPr lang="sl-SI" sz="1500" dirty="0"/>
          </a:p>
          <a:p>
            <a:pPr marL="0" indent="0">
              <a:lnSpc>
                <a:spcPct val="100000"/>
              </a:lnSpc>
              <a:buNone/>
            </a:pPr>
            <a:r>
              <a:rPr lang="sl-SI" sz="1500" b="1" dirty="0">
                <a:solidFill>
                  <a:schemeClr val="accent3">
                    <a:lumMod val="75000"/>
                  </a:schemeClr>
                </a:solidFill>
              </a:rPr>
              <a:t>Vizualna povratna informacija: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sl-SI" sz="1500" dirty="0"/>
              <a:t>Prikaz oddanih podatkov na zemljevidu v realnem času.</a:t>
            </a:r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2861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29CF1F7D-5045-282E-28FD-CEA069595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sl-SI" sz="5000" dirty="0"/>
              <a:t>VIZIJA RAZVOJNE EKIPE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lika 4" descr="Slika, ki vsebuje besede besedilo, zemljevid&#10;&#10;Vsebina, ustvarjena z umetno inteligenco, morda ni pravilna.">
            <a:extLst>
              <a:ext uri="{FF2B5EF4-FFF2-40B4-BE49-F238E27FC236}">
                <a16:creationId xmlns:a16="http://schemas.microsoft.com/office/drawing/2014/main" id="{A164F316-3656-E2EC-1409-C13339562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6" r="2" b="6952"/>
          <a:stretch>
            <a:fillRect/>
          </a:stretch>
        </p:blipFill>
        <p:spPr>
          <a:xfrm>
            <a:off x="9693" y="2064976"/>
            <a:ext cx="7731499" cy="4793024"/>
          </a:xfrm>
          <a:prstGeom prst="rect">
            <a:avLst/>
          </a:prstGeom>
        </p:spPr>
      </p:pic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1D145F09-DF74-FE5F-B147-921055B5C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5513" y="2671594"/>
            <a:ext cx="3962166" cy="357978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sl-SI" sz="1600" b="1" dirty="0">
                <a:solidFill>
                  <a:schemeClr val="accent3">
                    <a:lumMod val="75000"/>
                  </a:schemeClr>
                </a:solidFill>
              </a:rPr>
              <a:t>Pri projektu je zelo pomembno, da ima razvojna ekipa dolgoročno vizijo:</a:t>
            </a:r>
          </a:p>
          <a:p>
            <a:pPr>
              <a:lnSpc>
                <a:spcPct val="100000"/>
              </a:lnSpc>
            </a:pPr>
            <a:r>
              <a:rPr lang="sl-SI" sz="1600" dirty="0"/>
              <a:t>razširitev na več vrst divjadi in različnih habitatov,</a:t>
            </a:r>
          </a:p>
          <a:p>
            <a:pPr>
              <a:lnSpc>
                <a:spcPct val="100000"/>
              </a:lnSpc>
            </a:pPr>
            <a:r>
              <a:rPr lang="pl-PL" sz="1600" dirty="0"/>
              <a:t>integracija z mobilnimi aplikacijami,</a:t>
            </a:r>
            <a:endParaRPr lang="sl-SI" sz="1600" dirty="0"/>
          </a:p>
          <a:p>
            <a:pPr>
              <a:lnSpc>
                <a:spcPct val="100000"/>
              </a:lnSpc>
            </a:pPr>
            <a:r>
              <a:rPr lang="sl-SI" sz="1600" dirty="0"/>
              <a:t>možnost aktivnega sodelovanja z lokalnimi in državnimi naravovarstvenimi organizacijami,</a:t>
            </a:r>
          </a:p>
          <a:p>
            <a:pPr>
              <a:lnSpc>
                <a:spcPct val="100000"/>
              </a:lnSpc>
            </a:pPr>
            <a:r>
              <a:rPr lang="sl-SI" sz="1600" dirty="0"/>
              <a:t>širitev projekta na mednarodno raven za podporo trajnostnemu upravljanju naravnih virov.</a:t>
            </a: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58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68D10057-3C9C-553C-EB3B-60E2A8751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1"/>
            <a:ext cx="4782039" cy="1966747"/>
          </a:xfrm>
        </p:spPr>
        <p:txBody>
          <a:bodyPr anchor="ctr">
            <a:normAutofit/>
          </a:bodyPr>
          <a:lstStyle/>
          <a:p>
            <a:r>
              <a:rPr lang="sl-SI" sz="4200" cap="all" dirty="0"/>
              <a:t>Pomen narave za človeka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EF97C72-3F89-4F0A-9629-01818B389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8503" y="2954301"/>
            <a:ext cx="47548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71459B0E-5A30-81FD-B91C-FA56AB515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6" y="3161684"/>
            <a:ext cx="4782166" cy="262040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sl-SI" sz="1400" b="1" dirty="0">
                <a:solidFill>
                  <a:schemeClr val="accent3">
                    <a:lumMod val="75000"/>
                  </a:schemeClr>
                </a:solidFill>
              </a:rPr>
              <a:t>Zavedajmo se neprecenljivega:</a:t>
            </a:r>
          </a:p>
          <a:p>
            <a:pPr>
              <a:lnSpc>
                <a:spcPct val="100000"/>
              </a:lnSpc>
            </a:pPr>
            <a:r>
              <a:rPr lang="sl-SI" sz="1500" dirty="0"/>
              <a:t>gibanje v naravi zmanjšuje stres in izboljšuje duševno zdravje,</a:t>
            </a:r>
            <a:endParaRPr lang="pl-PL" sz="1500" dirty="0"/>
          </a:p>
          <a:p>
            <a:pPr>
              <a:lnSpc>
                <a:spcPct val="100000"/>
              </a:lnSpc>
            </a:pPr>
            <a:r>
              <a:rPr lang="sl-SI" sz="1500" dirty="0"/>
              <a:t>opazovanje živali nas vrača k radovednosti in zavedanju, da smo del večjega sistema,</a:t>
            </a:r>
          </a:p>
          <a:p>
            <a:pPr>
              <a:lnSpc>
                <a:spcPct val="100000"/>
              </a:lnSpc>
            </a:pPr>
            <a:r>
              <a:rPr lang="sl-SI" sz="1500" dirty="0"/>
              <a:t>narava in živali so del kulturne dediščine v ljudskih pripovedih, simbolih, umetnosti,</a:t>
            </a:r>
          </a:p>
          <a:p>
            <a:pPr>
              <a:lnSpc>
                <a:spcPct val="100000"/>
              </a:lnSpc>
            </a:pPr>
            <a:r>
              <a:rPr lang="sl-SI" sz="1500" dirty="0"/>
              <a:t>ohranjanje divjih živali pomeni tudi ohranjanje zgodovine in identitete naroda.</a:t>
            </a:r>
          </a:p>
          <a:p>
            <a:pPr>
              <a:lnSpc>
                <a:spcPct val="100000"/>
              </a:lnSpc>
            </a:pPr>
            <a:endParaRPr lang="sl-SI" sz="1400" dirty="0"/>
          </a:p>
        </p:txBody>
      </p:sp>
      <p:pic>
        <p:nvPicPr>
          <p:cNvPr id="5" name="Slika 4" descr="Slika, ki vsebuje besede na prostem, pohodništvo, rastlina, trava&#10;&#10;Vsebina, ustvarjena z umetno inteligenco, morda ni pravilna.">
            <a:extLst>
              <a:ext uri="{FF2B5EF4-FFF2-40B4-BE49-F238E27FC236}">
                <a16:creationId xmlns:a16="http://schemas.microsoft.com/office/drawing/2014/main" id="{E848E726-B766-1E43-FA6F-6B7B111B6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11" r="13755" b="-1"/>
          <a:stretch>
            <a:fillRect/>
          </a:stretch>
        </p:blipFill>
        <p:spPr>
          <a:xfrm>
            <a:off x="6096000" y="10"/>
            <a:ext cx="6095998" cy="6857990"/>
          </a:xfrm>
          <a:prstGeom prst="rect">
            <a:avLst/>
          </a:prstGeom>
        </p:spPr>
      </p:pic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68651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Headlines">
      <a:dk1>
        <a:sysClr val="windowText" lastClr="000000"/>
      </a:dk1>
      <a:lt1>
        <a:sysClr val="window" lastClr="FFFFFF"/>
      </a:lt1>
      <a:dk2>
        <a:srgbClr val="232C41"/>
      </a:dk2>
      <a:lt2>
        <a:srgbClr val="F6F4EF"/>
      </a:lt2>
      <a:accent1>
        <a:srgbClr val="439EB7"/>
      </a:accent1>
      <a:accent2>
        <a:srgbClr val="E20E65"/>
      </a:accent2>
      <a:accent3>
        <a:srgbClr val="F59324"/>
      </a:accent3>
      <a:accent4>
        <a:srgbClr val="5046B9"/>
      </a:accent4>
      <a:accent5>
        <a:srgbClr val="5CB678"/>
      </a:accent5>
      <a:accent6>
        <a:srgbClr val="9717F7"/>
      </a:accent6>
      <a:hlink>
        <a:srgbClr val="E80095"/>
      </a:hlink>
      <a:folHlink>
        <a:srgbClr val="808080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ppt/theme/theme2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isarna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463</Words>
  <Application>Microsoft Office PowerPoint</Application>
  <PresentationFormat>Širokozaslonsko</PresentationFormat>
  <Paragraphs>58</Paragraphs>
  <Slides>8</Slides>
  <Notes>1</Notes>
  <HiddenSlides>0</HiddenSlides>
  <MMClips>0</MMClips>
  <ScaleCrop>false</ScaleCrop>
  <HeadingPairs>
    <vt:vector size="6" baseType="variant">
      <vt:variant>
        <vt:lpstr>Uporabljene pisave</vt:lpstr>
      </vt:variant>
      <vt:variant>
        <vt:i4>4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8</vt:i4>
      </vt:variant>
    </vt:vector>
  </HeadingPairs>
  <TitlesOfParts>
    <vt:vector size="13" baseType="lpstr">
      <vt:lpstr>Aptos</vt:lpstr>
      <vt:lpstr>Arial</vt:lpstr>
      <vt:lpstr>Avenir Next LT Pro</vt:lpstr>
      <vt:lpstr>Sitka Banner</vt:lpstr>
      <vt:lpstr>HeadlinesVTI</vt:lpstr>
      <vt:lpstr>PAMETNA SPLETNA REŠITEV NA PODROČJU LOVSTVA ZA SPREMLJANJE DIVJADI</vt:lpstr>
      <vt:lpstr>PowerPointova predstavitev</vt:lpstr>
      <vt:lpstr>CILJI PROJEKTA</vt:lpstr>
      <vt:lpstr>Vpliv na skupnost</vt:lpstr>
      <vt:lpstr>UPORABLJENE TEHNOLOGIJE</vt:lpstr>
      <vt:lpstr>INTERAKTIVNOST REŠITVE</vt:lpstr>
      <vt:lpstr>VIZIJA RAZVOJNE EKIPE</vt:lpstr>
      <vt:lpstr>Pomen narave za človeka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PAMETNA SPLETNA REŠITEV NA PODROČJU LOVSTVA ZA SPREMLJANJE DIVJADI</dc:title>
  <dc:creator>Žiga Kovač</dc:creator>
  <cp:lastModifiedBy>Žiga Kovač</cp:lastModifiedBy>
  <cp:revision>41</cp:revision>
  <dcterms:created xsi:type="dcterms:W3CDTF">2025-05-22T10:18:57Z</dcterms:created>
  <dcterms:modified xsi:type="dcterms:W3CDTF">2025-05-22T18:01:21Z</dcterms:modified>
</cp:coreProperties>
</file>

<file path=docProps/thumbnail.jpeg>
</file>